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89" r:id="rId4"/>
    <p:sldId id="282" r:id="rId5"/>
    <p:sldId id="291" r:id="rId6"/>
    <p:sldId id="294" r:id="rId7"/>
    <p:sldId id="290" r:id="rId8"/>
    <p:sldId id="292" r:id="rId9"/>
    <p:sldId id="293" r:id="rId10"/>
    <p:sldId id="29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40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Havo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554481"/>
            <a:ext cx="8596668" cy="4486882"/>
          </a:xfrm>
        </p:spPr>
        <p:txBody>
          <a:bodyPr>
            <a:normAutofit fontScale="92500" lnSpcReduction="10000"/>
          </a:bodyPr>
          <a:lstStyle/>
          <a:p>
            <a:r>
              <a:rPr lang="nl-NL" sz="2800" dirty="0" smtClean="0"/>
              <a:t>De overheid controleert (voedsel en waren autoriteit) en beschermt het functioneren van de vrije markt (autoriteit consument en markt.</a:t>
            </a:r>
          </a:p>
          <a:p>
            <a:r>
              <a:rPr lang="nl-NL" sz="2800" dirty="0" smtClean="0"/>
              <a:t>Het octrooicentrum verstrekt octrooien wat bedrijven het alleenrecht geeft op bepaalde producten/innovaties.</a:t>
            </a:r>
          </a:p>
          <a:p>
            <a:r>
              <a:rPr lang="nl-NL" sz="2800" dirty="0" smtClean="0"/>
              <a:t>Voordeel: stimuleert bedrijven nieuwe producten uit te vinden</a:t>
            </a:r>
          </a:p>
          <a:p>
            <a:r>
              <a:rPr lang="nl-NL" sz="2800" dirty="0" smtClean="0"/>
              <a:t>Nadeel: het zorgt voor sterke marktposities van bepaalde bedrijven waardoor een hogere prijs tot stand komt.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734204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Terugblik vorige les</a:t>
            </a:r>
          </a:p>
          <a:p>
            <a:r>
              <a:rPr lang="nl-NL" sz="2500" dirty="0" smtClean="0"/>
              <a:t>Hoofdstuk 5 opgave 5.1 t/m 5.8 de overheid bemoeit zich ermee (alweer).</a:t>
            </a:r>
          </a:p>
          <a:p>
            <a:pPr marL="0" indent="0">
              <a:buNone/>
            </a:pP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8508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toezicht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NVWA: voedsel en waren autoriteit. (Man </a:t>
            </a:r>
            <a:r>
              <a:rPr lang="nl-NL" sz="2500" dirty="0" err="1" smtClean="0"/>
              <a:t>man</a:t>
            </a:r>
            <a:r>
              <a:rPr lang="nl-NL" sz="2500" dirty="0" smtClean="0"/>
              <a:t> man)</a:t>
            </a:r>
          </a:p>
          <a:p>
            <a:r>
              <a:rPr lang="nl-NL" sz="2500" dirty="0" smtClean="0"/>
              <a:t>ACM: autoriteit consument en markt (let op dat er niet teveel marktmacht is).</a:t>
            </a:r>
          </a:p>
          <a:p>
            <a:r>
              <a:rPr lang="nl-NL" sz="2500" dirty="0" smtClean="0"/>
              <a:t>Waar wordt op gelet: overnames en fusies.</a:t>
            </a:r>
          </a:p>
          <a:p>
            <a:r>
              <a:rPr lang="nl-NL" sz="2500" dirty="0" smtClean="0"/>
              <a:t>Overname : 1 groot bedrijf neemt een kleiner bedrijf over (open aandelen)</a:t>
            </a:r>
          </a:p>
          <a:p>
            <a:r>
              <a:rPr lang="nl-NL" sz="2500" dirty="0" smtClean="0"/>
              <a:t>Fusie: 2 bedrijven worden samen gevoegd, vaak gelijke grote.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31612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Lees 5.1 de autoriteiten en maak opgaves 5.1 t/m 5.5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 de tijd</a:t>
            </a:r>
          </a:p>
          <a:p>
            <a:r>
              <a:rPr lang="nl-NL" sz="2500" dirty="0" smtClean="0"/>
              <a:t>De eerste </a:t>
            </a:r>
            <a:r>
              <a:rPr lang="nl-NL" sz="2500" dirty="0"/>
              <a:t>4</a:t>
            </a:r>
            <a:r>
              <a:rPr lang="nl-NL" sz="2500" dirty="0" smtClean="0"/>
              <a:t> minuten zonder overleg.</a:t>
            </a:r>
          </a:p>
          <a:p>
            <a:r>
              <a:rPr lang="nl-NL" sz="2500" dirty="0" smtClean="0"/>
              <a:t>Eerder klaar, lees 5.2 octrooi en maak 5.7 t/m 5.9</a:t>
            </a:r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26" name="Ovaal 2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27" name="Ovaal 26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Ovaal 27"/>
          <p:cNvSpPr/>
          <p:nvPr/>
        </p:nvSpPr>
        <p:spPr>
          <a:xfrm>
            <a:off x="5767192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Ovaal 28"/>
          <p:cNvSpPr/>
          <p:nvPr/>
        </p:nvSpPr>
        <p:spPr>
          <a:xfrm>
            <a:off x="5767192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Ovaal 29"/>
          <p:cNvSpPr/>
          <p:nvPr/>
        </p:nvSpPr>
        <p:spPr>
          <a:xfrm>
            <a:off x="5767191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Ovaal 30"/>
          <p:cNvSpPr/>
          <p:nvPr/>
        </p:nvSpPr>
        <p:spPr>
          <a:xfrm>
            <a:off x="5776772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2" name="Ovaal 31"/>
          <p:cNvSpPr/>
          <p:nvPr/>
        </p:nvSpPr>
        <p:spPr>
          <a:xfrm>
            <a:off x="5786350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9903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3259"/>
          <a:stretch/>
        </p:blipFill>
        <p:spPr>
          <a:xfrm>
            <a:off x="0" y="1"/>
            <a:ext cx="11210306" cy="109253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6882"/>
          <a:stretch/>
        </p:blipFill>
        <p:spPr>
          <a:xfrm>
            <a:off x="0" y="0"/>
            <a:ext cx="11210306" cy="216130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1407"/>
          <a:stretch/>
        </p:blipFill>
        <p:spPr>
          <a:xfrm>
            <a:off x="0" y="0"/>
            <a:ext cx="11210306" cy="382385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9769"/>
          <a:stretch/>
        </p:blipFill>
        <p:spPr>
          <a:xfrm>
            <a:off x="0" y="1"/>
            <a:ext cx="11210306" cy="393073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5575"/>
          <a:stretch/>
        </p:blipFill>
        <p:spPr>
          <a:xfrm>
            <a:off x="0" y="1"/>
            <a:ext cx="11210306" cy="485700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17205"/>
          <a:stretch/>
        </p:blipFill>
        <p:spPr>
          <a:xfrm>
            <a:off x="0" y="0"/>
            <a:ext cx="11210306" cy="540327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10306" cy="6526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494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8194" y="143691"/>
            <a:ext cx="9025808" cy="1786709"/>
          </a:xfrm>
        </p:spPr>
        <p:txBody>
          <a:bodyPr/>
          <a:lstStyle/>
          <a:p>
            <a:r>
              <a:rPr lang="nl-NL" dirty="0" smtClean="0"/>
              <a:t>Octrooi.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48194" y="561703"/>
            <a:ext cx="9025808" cy="5479659"/>
          </a:xfrm>
        </p:spPr>
        <p:txBody>
          <a:bodyPr>
            <a:noAutofit/>
          </a:bodyPr>
          <a:lstStyle/>
          <a:p>
            <a:r>
              <a:rPr lang="nl-NL" sz="2500" dirty="0" smtClean="0"/>
              <a:t>Wat is een octrooi?</a:t>
            </a:r>
          </a:p>
          <a:p>
            <a:r>
              <a:rPr lang="nl-NL" sz="2500" dirty="0" smtClean="0"/>
              <a:t>Het alleenrecht om gebruik te maken/produceren van een bepaald product/uitvinding/innovatie.</a:t>
            </a:r>
          </a:p>
          <a:p>
            <a:r>
              <a:rPr lang="nl-NL" sz="2500" dirty="0" smtClean="0"/>
              <a:t>waarom?</a:t>
            </a:r>
          </a:p>
          <a:p>
            <a:r>
              <a:rPr lang="nl-NL" sz="2500" dirty="0" smtClean="0"/>
              <a:t>Om de uitvinder de tijd te geven de gemaakte ontwikkelingskosten terug te verdienen.</a:t>
            </a:r>
          </a:p>
          <a:p>
            <a:r>
              <a:rPr lang="nl-NL" sz="2500" dirty="0" smtClean="0"/>
              <a:t>voordeel?</a:t>
            </a:r>
          </a:p>
          <a:p>
            <a:r>
              <a:rPr lang="nl-NL" sz="2500" dirty="0" smtClean="0"/>
              <a:t>Bedrijven gaan opzoek naar nieuwe innovaties voor verbeterde/nieuwe/goedkopere producten omdat ze beschermt zijn door het octrooi</a:t>
            </a:r>
          </a:p>
          <a:p>
            <a:r>
              <a:rPr lang="nl-NL" sz="2500" dirty="0" smtClean="0"/>
              <a:t>Nadeel?</a:t>
            </a:r>
          </a:p>
          <a:p>
            <a:r>
              <a:rPr lang="nl-NL" sz="2500" dirty="0" smtClean="0"/>
              <a:t>Ze krijgen hierdoor een monopolie positie op het gebruik van het product, waardoor ze de prijzen hoog kunnen houden.</a:t>
            </a:r>
          </a:p>
        </p:txBody>
      </p:sp>
    </p:spTree>
    <p:extLst>
      <p:ext uri="{BB962C8B-B14F-4D97-AF65-F5344CB8AC3E}">
        <p14:creationId xmlns:p14="http://schemas.microsoft.com/office/powerpoint/2010/main" val="30512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Lees 5.2 octrooi.</a:t>
            </a:r>
            <a:br>
              <a:rPr lang="nl-NL" dirty="0" smtClean="0"/>
            </a:br>
            <a:r>
              <a:rPr lang="nl-NL" dirty="0" smtClean="0"/>
              <a:t>Maak opgaves 5.6 t/m 5.9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 de tijd</a:t>
            </a:r>
          </a:p>
          <a:p>
            <a:r>
              <a:rPr lang="nl-NL" sz="2500" dirty="0" smtClean="0"/>
              <a:t>De eerste </a:t>
            </a:r>
            <a:r>
              <a:rPr lang="nl-NL" sz="2500" dirty="0"/>
              <a:t>4</a:t>
            </a:r>
            <a:r>
              <a:rPr lang="nl-NL" sz="2500" dirty="0" smtClean="0"/>
              <a:t> minuten zonder overleg.</a:t>
            </a:r>
          </a:p>
          <a:p>
            <a:r>
              <a:rPr lang="nl-NL" sz="2500" dirty="0" smtClean="0"/>
              <a:t>Eerder klaar, lees 5.3 collectieve dwang en overheidsproductie</a:t>
            </a:r>
          </a:p>
        </p:txBody>
      </p:sp>
      <p:sp>
        <p:nvSpPr>
          <p:cNvPr id="14" name="Ovaal 1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6" name="Ovaal 1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7" name="Ovaal 1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8" name="Ovaal 2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9" name="Ovaal 2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30" name="Ovaal 2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31" name="Ovaal 30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32" name="Ovaal 31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33" name="Ovaal 32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4" name="Ovaal 33"/>
          <p:cNvSpPr/>
          <p:nvPr/>
        </p:nvSpPr>
        <p:spPr>
          <a:xfrm>
            <a:off x="5767192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Ovaal 34"/>
          <p:cNvSpPr/>
          <p:nvPr/>
        </p:nvSpPr>
        <p:spPr>
          <a:xfrm>
            <a:off x="5767192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6" name="Ovaal 35"/>
          <p:cNvSpPr/>
          <p:nvPr/>
        </p:nvSpPr>
        <p:spPr>
          <a:xfrm>
            <a:off x="5767191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Ovaal 36"/>
          <p:cNvSpPr/>
          <p:nvPr/>
        </p:nvSpPr>
        <p:spPr>
          <a:xfrm>
            <a:off x="5776772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8" name="Ovaal 37"/>
          <p:cNvSpPr/>
          <p:nvPr/>
        </p:nvSpPr>
        <p:spPr>
          <a:xfrm>
            <a:off x="5786350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7117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5971"/>
          <a:stretch/>
        </p:blipFill>
        <p:spPr>
          <a:xfrm>
            <a:off x="0" y="-1"/>
            <a:ext cx="9571512" cy="302820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0100"/>
          <a:stretch/>
        </p:blipFill>
        <p:spPr>
          <a:xfrm>
            <a:off x="0" y="0"/>
            <a:ext cx="9571512" cy="343197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8359"/>
          <a:stretch/>
        </p:blipFill>
        <p:spPr>
          <a:xfrm>
            <a:off x="0" y="0"/>
            <a:ext cx="9571512" cy="423949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19366"/>
          <a:stretch/>
        </p:blipFill>
        <p:spPr>
          <a:xfrm>
            <a:off x="0" y="0"/>
            <a:ext cx="9571512" cy="554577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0215"/>
          <a:stretch/>
        </p:blipFill>
        <p:spPr>
          <a:xfrm>
            <a:off x="0" y="0"/>
            <a:ext cx="9571512" cy="617517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571512" cy="6877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8412"/>
          <a:stretch/>
        </p:blipFill>
        <p:spPr>
          <a:xfrm>
            <a:off x="0" y="0"/>
            <a:ext cx="12192000" cy="81939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2594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659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347</TotalTime>
  <Words>313</Words>
  <Application>Microsoft Office PowerPoint</Application>
  <PresentationFormat>Breedbeeld</PresentationFormat>
  <Paragraphs>62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Welkom Havo 5.</vt:lpstr>
      <vt:lpstr>Agenda:</vt:lpstr>
      <vt:lpstr>toezicht</vt:lpstr>
      <vt:lpstr>Lees 5.1 de autoriteiten en maak opgaves 5.1 t/m 5.5</vt:lpstr>
      <vt:lpstr>PowerPoint-presentatie</vt:lpstr>
      <vt:lpstr>Octrooi.</vt:lpstr>
      <vt:lpstr>Lees 5.2 octrooi. Maak opgaves 5.6 t/m 5.9</vt:lpstr>
      <vt:lpstr>PowerPoint-presentatie</vt:lpstr>
      <vt:lpstr>PowerPoint-presentatie</vt:lpstr>
      <vt:lpstr>Terugblik.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Jacobs, B (Bas)</cp:lastModifiedBy>
  <cp:revision>36</cp:revision>
  <dcterms:created xsi:type="dcterms:W3CDTF">2017-08-27T09:00:36Z</dcterms:created>
  <dcterms:modified xsi:type="dcterms:W3CDTF">2017-09-10T08:38:58Z</dcterms:modified>
</cp:coreProperties>
</file>